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61" r:id="rId2"/>
    <p:sldId id="266" r:id="rId3"/>
    <p:sldId id="277" r:id="rId4"/>
    <p:sldId id="267" r:id="rId5"/>
    <p:sldId id="272" r:id="rId6"/>
    <p:sldId id="268" r:id="rId7"/>
    <p:sldId id="269" r:id="rId8"/>
    <p:sldId id="273" r:id="rId9"/>
    <p:sldId id="274" r:id="rId10"/>
    <p:sldId id="275" r:id="rId11"/>
    <p:sldId id="270" r:id="rId12"/>
    <p:sldId id="278" r:id="rId13"/>
    <p:sldId id="276" r:id="rId14"/>
    <p:sldId id="27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0E5A-1EE8-472B-96B1-FC15C6A509E1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92F3A-1986-488D-9893-A545E34DE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2298764/files/CERN-ACC-2017-010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74750"/>
            <a:ext cx="8226854" cy="2210507"/>
          </a:xfrm>
        </p:spPr>
        <p:txBody>
          <a:bodyPr>
            <a:normAutofit/>
          </a:bodyPr>
          <a:lstStyle/>
          <a:p>
            <a:r>
              <a:rPr lang="en-US" b="1" dirty="0" smtClean="0"/>
              <a:t>DS22 noise studies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4441449"/>
            <a:ext cx="2743200" cy="828708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Nikolai Beev</a:t>
            </a:r>
          </a:p>
          <a:p>
            <a:r>
              <a:rPr lang="en-US" sz="1600" dirty="0" smtClean="0"/>
              <a:t>TE-EPC-HPM </a:t>
            </a:r>
          </a:p>
          <a:p>
            <a:r>
              <a:rPr lang="en-US" sz="1600" dirty="0" smtClean="0"/>
              <a:t>26.04.2018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9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noise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With shorted inputs, the noise originating from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ref</a:t>
            </a:r>
            <a:r>
              <a:rPr lang="en-US" sz="1800" dirty="0" smtClean="0"/>
              <a:t> is suppressed due to the symmetry of the +5V and -5V ref. lines</a:t>
            </a:r>
          </a:p>
          <a:p>
            <a:r>
              <a:rPr lang="en-US" sz="1800" dirty="0" err="1" smtClean="0"/>
              <a:t>V</a:t>
            </a:r>
            <a:r>
              <a:rPr lang="en-US" sz="1800" baseline="-25000" dirty="0" err="1" smtClean="0"/>
              <a:t>ref</a:t>
            </a:r>
            <a:r>
              <a:rPr lang="en-US" sz="1800" dirty="0" smtClean="0"/>
              <a:t> noise is also suppressed when the DS22 measures its own </a:t>
            </a:r>
            <a:r>
              <a:rPr lang="en-US" sz="1800" dirty="0" err="1" smtClean="0"/>
              <a:t>V</a:t>
            </a:r>
            <a:r>
              <a:rPr lang="en-US" sz="1800" baseline="-25000" dirty="0" err="1" smtClean="0"/>
              <a:t>ref</a:t>
            </a:r>
            <a:endParaRPr lang="en-US" sz="1800" baseline="-25000" dirty="0" smtClean="0"/>
          </a:p>
          <a:p>
            <a:r>
              <a:rPr lang="en-US" sz="1800" dirty="0" smtClean="0"/>
              <a:t>+10V or -10V from a PBC show the same LF noise leve</a:t>
            </a:r>
            <a:r>
              <a:rPr lang="en-US" sz="1800" dirty="0"/>
              <a:t>l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9" y="2554914"/>
            <a:ext cx="470925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LTZ1000 LF noise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47" y="1163428"/>
            <a:ext cx="4709250" cy="352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26.04.2018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86702" y="1742040"/>
            <a:ext cx="2689412" cy="289154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5080" y="4625553"/>
            <a:ext cx="3390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GOOD NEWS:</a:t>
            </a:r>
            <a:endParaRPr lang="en-US" b="1" dirty="0"/>
          </a:p>
          <a:p>
            <a:r>
              <a:rPr lang="en-US" dirty="0" smtClean="0"/>
              <a:t>Even considering the </a:t>
            </a:r>
          </a:p>
          <a:p>
            <a:r>
              <a:rPr lang="en-US" dirty="0" smtClean="0"/>
              <a:t>worst-case scenario,</a:t>
            </a:r>
          </a:p>
          <a:p>
            <a:r>
              <a:rPr lang="en-US" dirty="0" smtClean="0"/>
              <a:t>at +10 V input we are still </a:t>
            </a:r>
          </a:p>
          <a:p>
            <a:r>
              <a:rPr lang="en-US" u="sng" dirty="0" smtClean="0"/>
              <a:t>safely within the HL-LHC specs</a:t>
            </a:r>
            <a:endParaRPr lang="en-GB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82516" y="4635084"/>
            <a:ext cx="3555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BAD NEWS:</a:t>
            </a:r>
            <a:endParaRPr lang="en-GB" b="1" dirty="0" smtClean="0"/>
          </a:p>
          <a:p>
            <a:r>
              <a:rPr lang="en-US" dirty="0" smtClean="0"/>
              <a:t>We can’t measure reliably </a:t>
            </a:r>
          </a:p>
          <a:p>
            <a:r>
              <a:rPr lang="en-US" dirty="0" smtClean="0"/>
              <a:t>below this line.</a:t>
            </a:r>
          </a:p>
          <a:p>
            <a:r>
              <a:rPr lang="en-US" dirty="0" smtClean="0"/>
              <a:t>PBC noise is on the same order</a:t>
            </a:r>
          </a:p>
          <a:p>
            <a:r>
              <a:rPr lang="en-US" dirty="0" smtClean="0"/>
              <a:t>≈</a:t>
            </a:r>
            <a:r>
              <a:rPr lang="en-US" dirty="0" smtClean="0"/>
              <a:t>140-160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r>
              <a:rPr lang="en-US" dirty="0" smtClean="0"/>
              <a:t> (0.001-0.1 Hz)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56605" y="2594919"/>
            <a:ext cx="32286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98806" y="3101572"/>
            <a:ext cx="3486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0311" y="2420358"/>
            <a:ext cx="125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120 </a:t>
            </a:r>
            <a:r>
              <a:rPr lang="en-US" dirty="0" err="1"/>
              <a:t>nV</a:t>
            </a:r>
            <a:r>
              <a:rPr lang="en-US" baseline="-25000" dirty="0" err="1"/>
              <a:t>RMS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15152" y="3355042"/>
            <a:ext cx="294503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≈</a:t>
            </a:r>
            <a:r>
              <a:rPr lang="en-US" dirty="0" smtClean="0"/>
              <a:t>160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r>
              <a:rPr lang="en-US" baseline="-25000" dirty="0" smtClean="0"/>
              <a:t>  </a:t>
            </a:r>
            <a:r>
              <a:rPr lang="en-US" b="1" u="sng" dirty="0" smtClean="0"/>
              <a:t>uncertain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PBC or DS22 reference?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Device-to-device variation?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28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LTZ1000 LF noise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better understand the LF noise of LTZ1000</a:t>
            </a:r>
          </a:p>
          <a:p>
            <a:r>
              <a:rPr lang="en-US" dirty="0" smtClean="0"/>
              <a:t>For all of the new ADCs, we should characterize and keep track of the LTZs</a:t>
            </a:r>
          </a:p>
          <a:p>
            <a:r>
              <a:rPr lang="en-US" dirty="0" smtClean="0"/>
              <a:t>Study LF noise before and after burn-in?</a:t>
            </a:r>
          </a:p>
          <a:p>
            <a:r>
              <a:rPr lang="en-US" dirty="0" smtClean="0"/>
              <a:t>Ultimate metrological characterization: ADC against JJ calibrator. Collaboration with METAS/PTB/etc. foreseen.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improve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Input buffer,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ref</a:t>
            </a:r>
            <a:r>
              <a:rPr lang="en-US" dirty="0" smtClean="0"/>
              <a:t> buffers (OPA227, OPA277) - to be replaced with ADA4522-1</a:t>
            </a:r>
          </a:p>
          <a:p>
            <a:r>
              <a:rPr lang="en-US" dirty="0" smtClean="0"/>
              <a:t>All thick-film resistors in the </a:t>
            </a:r>
            <a:r>
              <a:rPr lang="en-US" dirty="0" smtClean="0"/>
              <a:t>signal /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ref</a:t>
            </a:r>
            <a:r>
              <a:rPr lang="en-US" dirty="0" smtClean="0"/>
              <a:t> </a:t>
            </a:r>
            <a:r>
              <a:rPr lang="en-US" dirty="0" smtClean="0"/>
              <a:t>path to be replaced with thin-film</a:t>
            </a:r>
          </a:p>
          <a:p>
            <a:r>
              <a:rPr lang="en-US" dirty="0" smtClean="0"/>
              <a:t>All non-NP0 ceramic capacitors in the </a:t>
            </a:r>
            <a:r>
              <a:rPr lang="en-US" dirty="0" smtClean="0"/>
              <a:t>signal /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ref</a:t>
            </a:r>
            <a:r>
              <a:rPr lang="en-US" dirty="0" smtClean="0"/>
              <a:t> </a:t>
            </a:r>
            <a:r>
              <a:rPr lang="en-US" dirty="0" smtClean="0"/>
              <a:t>path to be replaced with </a:t>
            </a:r>
            <a:r>
              <a:rPr lang="en-US" dirty="0" smtClean="0"/>
              <a:t>plastic (ECPU)</a:t>
            </a:r>
            <a:endParaRPr lang="en-US" dirty="0" smtClean="0"/>
          </a:p>
          <a:p>
            <a:r>
              <a:rPr lang="en-US" dirty="0" smtClean="0"/>
              <a:t>Small improvement (≈2 dB) in broadband noise is possible with some filtering of the -5V ref.</a:t>
            </a:r>
          </a:p>
          <a:p>
            <a:r>
              <a:rPr lang="en-US" dirty="0" smtClean="0"/>
              <a:t>Temperature stabilization loop can be improved (work in progress)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DS22 can be improved </a:t>
            </a:r>
            <a:r>
              <a:rPr lang="en-US" b="1" dirty="0" smtClean="0"/>
              <a:t>considerably</a:t>
            </a:r>
            <a:r>
              <a:rPr lang="en-US" dirty="0" smtClean="0"/>
              <a:t> in terms of LF noise</a:t>
            </a:r>
          </a:p>
          <a:p>
            <a:r>
              <a:rPr lang="en-US" dirty="0" smtClean="0"/>
              <a:t>The HF noise of DS22 is presently dominated by the digital filter / decimation in the FPGA. There is no strong pressure to improve it in the DS22 hardware. By itself it meets the specs.</a:t>
            </a:r>
          </a:p>
          <a:p>
            <a:r>
              <a:rPr lang="en-US" dirty="0" smtClean="0"/>
              <a:t>Ultimately, at very LF (&lt; 0.01 Hz) </a:t>
            </a:r>
            <a:r>
              <a:rPr lang="en-US" b="1" dirty="0" smtClean="0"/>
              <a:t>any</a:t>
            </a:r>
            <a:r>
              <a:rPr lang="en-US" dirty="0" smtClean="0"/>
              <a:t> ADC will be limited by the reference noise (LTZ1000)</a:t>
            </a:r>
          </a:p>
          <a:p>
            <a:r>
              <a:rPr lang="en-US" dirty="0" smtClean="0"/>
              <a:t>We are at the limit of our measurement capability when it comes to LTZ1000 LF noise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4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HL-LHC Requirements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26.04.2018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DS22 Noise Studies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7" y="2347527"/>
            <a:ext cx="4016590" cy="16066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787" y="3058297"/>
            <a:ext cx="2796359" cy="6549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endCxn id="34" idx="1"/>
          </p:cNvCxnSpPr>
          <p:nvPr/>
        </p:nvCxnSpPr>
        <p:spPr>
          <a:xfrm flipV="1">
            <a:off x="3302967" y="2348399"/>
            <a:ext cx="1686884" cy="802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5" idx="1"/>
          </p:cNvCxnSpPr>
          <p:nvPr/>
        </p:nvCxnSpPr>
        <p:spPr>
          <a:xfrm flipV="1">
            <a:off x="3302967" y="2906617"/>
            <a:ext cx="1686884" cy="394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36" idx="1"/>
          </p:cNvCxnSpPr>
          <p:nvPr/>
        </p:nvCxnSpPr>
        <p:spPr>
          <a:xfrm>
            <a:off x="3283744" y="3495675"/>
            <a:ext cx="1714564" cy="310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1260465"/>
            <a:ext cx="6942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Document:  </a:t>
            </a:r>
            <a:r>
              <a:rPr lang="en-GB" dirty="0" smtClean="0"/>
              <a:t>CERN-ACC-2017-0101</a:t>
            </a:r>
          </a:p>
          <a:p>
            <a:r>
              <a:rPr lang="en-US" dirty="0">
                <a:hlinkClick r:id="rId3"/>
              </a:rPr>
              <a:t>http://cds.cern.ch/record/2298764/files/CERN-ACC-2017-0101.pdf</a:t>
            </a:r>
            <a:endParaRPr lang="en-US" dirty="0" smtClean="0"/>
          </a:p>
          <a:p>
            <a:r>
              <a:rPr lang="en-US" dirty="0" smtClean="0"/>
              <a:t>Page 15, table 6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989851" y="2163733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LF noise</a:t>
            </a:r>
            <a:r>
              <a:rPr lang="en-US" dirty="0" smtClean="0"/>
              <a:t>, machine temperature cycle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4989851" y="272195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 noise, </a:t>
            </a:r>
            <a:r>
              <a:rPr lang="en-US" u="sng" dirty="0" smtClean="0"/>
              <a:t>toughest specification</a:t>
            </a:r>
            <a:endParaRPr lang="en-GB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4998308" y="3205883"/>
            <a:ext cx="3865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Broadband noise. </a:t>
            </a:r>
          </a:p>
          <a:p>
            <a:r>
              <a:rPr lang="en-US" dirty="0" smtClean="0"/>
              <a:t>Mostly for monitoring, but its LF part</a:t>
            </a:r>
            <a:br>
              <a:rPr lang="en-US" dirty="0" smtClean="0"/>
            </a:br>
            <a:r>
              <a:rPr lang="en-US" dirty="0" smtClean="0"/>
              <a:t>may be significant for regulation</a:t>
            </a:r>
            <a:r>
              <a:rPr lang="en-US" dirty="0"/>
              <a:t> </a:t>
            </a:r>
            <a:r>
              <a:rPr lang="en-US" dirty="0" smtClean="0"/>
              <a:t>up</a:t>
            </a:r>
            <a:br>
              <a:rPr lang="en-US" dirty="0" smtClean="0"/>
            </a:br>
            <a:r>
              <a:rPr lang="en-US" dirty="0" smtClean="0"/>
              <a:t>to a few </a:t>
            </a:r>
            <a:r>
              <a:rPr lang="en-US" dirty="0" smtClean="0"/>
              <a:t>Hz.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4998308" y="454359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LF noise, temperature cycle</a:t>
            </a:r>
            <a:endParaRPr lang="en-GB" u="sng" dirty="0"/>
          </a:p>
        </p:txBody>
      </p:sp>
      <p:sp>
        <p:nvSpPr>
          <p:cNvPr id="38" name="TextBox 37"/>
          <p:cNvSpPr txBox="1"/>
          <p:nvPr/>
        </p:nvSpPr>
        <p:spPr>
          <a:xfrm>
            <a:off x="607001" y="4024318"/>
            <a:ext cx="357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50:50 split with safety margin:</a:t>
            </a:r>
          </a:p>
          <a:p>
            <a:r>
              <a:rPr lang="en-US" dirty="0" smtClean="0"/>
              <a:t>0.2 ppm (2xRMS) -&gt; 0.1 </a:t>
            </a:r>
            <a:r>
              <a:rPr lang="en-US" dirty="0" err="1" smtClean="0"/>
              <a:t>ppm</a:t>
            </a:r>
            <a:r>
              <a:rPr lang="en-US" baseline="-25000" dirty="0" err="1" smtClean="0"/>
              <a:t>RMS</a:t>
            </a:r>
            <a:endParaRPr lang="en-GB" baseline="-250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616903" y="4677745"/>
            <a:ext cx="622648" cy="547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693399" y="4670649"/>
            <a:ext cx="593519" cy="560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80912" y="467774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3980059" y="468814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DCCT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1842737" y="5239411"/>
            <a:ext cx="1712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 </a:t>
            </a:r>
            <a:r>
              <a:rPr lang="en-US" dirty="0" err="1" smtClean="0"/>
              <a:t>ppm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r>
              <a:rPr lang="en-US" dirty="0" smtClean="0"/>
              <a:t>500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r>
              <a:rPr lang="en-US" b="1" dirty="0" smtClean="0"/>
              <a:t>RTI</a:t>
            </a:r>
            <a:r>
              <a:rPr lang="en-US" dirty="0" smtClean="0"/>
              <a:t>, FS = 10 V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3631433" y="5246129"/>
            <a:ext cx="1824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 </a:t>
            </a:r>
            <a:r>
              <a:rPr lang="en-US" dirty="0" err="1" smtClean="0"/>
              <a:t>ppm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r>
              <a:rPr lang="en-US" dirty="0" smtClean="0"/>
              <a:t>500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r>
              <a:rPr lang="en-US" b="1" dirty="0" smtClean="0"/>
              <a:t>RTO</a:t>
            </a:r>
            <a:r>
              <a:rPr lang="en-US" dirty="0" smtClean="0"/>
              <a:t>, FS = 10 V</a:t>
            </a:r>
            <a:endParaRPr lang="en-GB" dirty="0"/>
          </a:p>
        </p:txBody>
      </p:sp>
      <p:cxnSp>
        <p:nvCxnSpPr>
          <p:cNvPr id="19" name="Straight Arrow Connector 18"/>
          <p:cNvCxnSpPr>
            <a:endCxn id="37" idx="1"/>
          </p:cNvCxnSpPr>
          <p:nvPr/>
        </p:nvCxnSpPr>
        <p:spPr>
          <a:xfrm>
            <a:off x="3283744" y="3654723"/>
            <a:ext cx="1714564" cy="1073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/>
      <p:bldP spid="35" grpId="0"/>
      <p:bldP spid="36" grpId="0"/>
      <p:bldP spid="37" grpId="0"/>
      <p:bldP spid="38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in the frequency domain has numerous advantages:</a:t>
            </a:r>
          </a:p>
          <a:p>
            <a:pPr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 type of noise is immediately visible (white, 1/f, narrowband peaks, etc.)</a:t>
            </a:r>
          </a:p>
          <a:p>
            <a:pPr>
              <a:buFontTx/>
              <a:buChar char="-"/>
            </a:pPr>
            <a:r>
              <a:rPr lang="en-US" dirty="0" smtClean="0"/>
              <a:t>Bandwidths of interest can be defined sharply (e.g. 0.001-0.1 Hz)</a:t>
            </a:r>
          </a:p>
          <a:p>
            <a:pPr>
              <a:buFontTx/>
              <a:buChar char="-"/>
            </a:pPr>
            <a:r>
              <a:rPr lang="en-US" dirty="0" smtClean="0"/>
              <a:t>HL-LHC </a:t>
            </a:r>
            <a:r>
              <a:rPr lang="en-US" b="1" i="1" dirty="0" smtClean="0"/>
              <a:t>fill stability </a:t>
            </a:r>
            <a:r>
              <a:rPr lang="en-US" dirty="0" smtClean="0"/>
              <a:t>and </a:t>
            </a:r>
            <a:r>
              <a:rPr lang="en-US" b="1" i="1" dirty="0" smtClean="0"/>
              <a:t>short-term stability </a:t>
            </a:r>
            <a:r>
              <a:rPr lang="en-US" dirty="0" smtClean="0"/>
              <a:t>requirements</a:t>
            </a:r>
            <a:r>
              <a:rPr lang="en-US" b="1" i="1" dirty="0" smtClean="0"/>
              <a:t> </a:t>
            </a:r>
            <a:r>
              <a:rPr lang="en-US" dirty="0" smtClean="0"/>
              <a:t>are defined through frequency bands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bit on FFT and PSD estimation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order to resolve LF components in the frequency domain, the time-domain record has to be </a:t>
            </a:r>
            <a:r>
              <a:rPr lang="en-US" u="sng" dirty="0" smtClean="0"/>
              <a:t>sufficiently long</a:t>
            </a:r>
          </a:p>
          <a:p>
            <a:r>
              <a:rPr lang="en-US" dirty="0" smtClean="0"/>
              <a:t>For the DS22, we use records of 1600 s (≈26 min). The first resolved FFT bin is 1.25 </a:t>
            </a:r>
            <a:r>
              <a:rPr lang="en-US" dirty="0" err="1" smtClean="0"/>
              <a:t>mHz</a:t>
            </a:r>
            <a:endParaRPr lang="en-US" dirty="0" smtClean="0"/>
          </a:p>
          <a:p>
            <a:r>
              <a:rPr lang="en-US" dirty="0" smtClean="0"/>
              <a:t>A single FFT estimate (</a:t>
            </a:r>
            <a:r>
              <a:rPr lang="en-US" dirty="0" err="1" smtClean="0"/>
              <a:t>periodogram</a:t>
            </a:r>
            <a:r>
              <a:rPr lang="en-US" dirty="0" smtClean="0"/>
              <a:t>) has </a:t>
            </a:r>
            <a:r>
              <a:rPr lang="en-US" b="1" dirty="0" smtClean="0"/>
              <a:t>high variance</a:t>
            </a:r>
            <a:r>
              <a:rPr lang="en-US" dirty="0" smtClean="0"/>
              <a:t>. We decrease it by averaging multiple windowed </a:t>
            </a:r>
            <a:r>
              <a:rPr lang="en-US" dirty="0" err="1" smtClean="0"/>
              <a:t>periodograms</a:t>
            </a:r>
            <a:r>
              <a:rPr lang="en-US" dirty="0" smtClean="0"/>
              <a:t> (Bartlett method)</a:t>
            </a:r>
          </a:p>
          <a:p>
            <a:r>
              <a:rPr lang="en-US" dirty="0" smtClean="0"/>
              <a:t>Typically, we average &gt;30 FFTs from an overnight measurement cycle (&gt;12 h)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083" y="1237591"/>
            <a:ext cx="3483572" cy="2609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5" y="1412389"/>
            <a:ext cx="3434723" cy="2052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83" y="3847358"/>
            <a:ext cx="3479065" cy="2320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1122" y="118011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white noise</a:t>
            </a: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2175682" y="3571103"/>
            <a:ext cx="236607" cy="3274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12289" y="347802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dirty="0" smtClean="0"/>
              <a:t> window (</a:t>
            </a:r>
            <a:r>
              <a:rPr lang="en-US" dirty="0" err="1" smtClean="0"/>
              <a:t>Hanning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44527" y="4047777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Modified </a:t>
            </a:r>
            <a:r>
              <a:rPr lang="en-US" sz="1400" dirty="0" err="1" smtClean="0"/>
              <a:t>periodogram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38916" y="4742549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Bartlett, 10x averages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8916" y="5453441"/>
            <a:ext cx="1853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Welch, 20x averages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88541" y="4250724"/>
            <a:ext cx="2662881" cy="123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73095" y="4958221"/>
            <a:ext cx="27802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70006" y="5654464"/>
            <a:ext cx="27802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04237" y="4958221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FFT length is set</a:t>
            </a:r>
            <a:br>
              <a:rPr lang="en-US" dirty="0" smtClean="0"/>
            </a:br>
            <a:r>
              <a:rPr lang="en-US" dirty="0" smtClean="0"/>
              <a:t>by the window length</a:t>
            </a:r>
            <a:endParaRPr lang="en-GB" dirty="0"/>
          </a:p>
        </p:txBody>
      </p:sp>
      <p:sp>
        <p:nvSpPr>
          <p:cNvPr id="24" name="Up Arrow 23"/>
          <p:cNvSpPr/>
          <p:nvPr/>
        </p:nvSpPr>
        <p:spPr>
          <a:xfrm>
            <a:off x="6394341" y="3994119"/>
            <a:ext cx="253313" cy="7228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647654" y="4032388"/>
            <a:ext cx="2052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FFT,</a:t>
            </a:r>
          </a:p>
          <a:p>
            <a:r>
              <a:rPr lang="en-US" dirty="0" smtClean="0"/>
              <a:t>Averaging of FFTs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3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154" y="5176084"/>
            <a:ext cx="4448611" cy="89255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Unmodified DS22 Noise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05" y="913367"/>
            <a:ext cx="5669266" cy="423193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498130" y="3097674"/>
            <a:ext cx="17930" cy="27521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64135" y="1473643"/>
            <a:ext cx="6468" cy="4376196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00840" y="1396102"/>
            <a:ext cx="7668" cy="4453737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92927" y="4959119"/>
            <a:ext cx="2832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modulator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quantization noise…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well understood, </a:t>
            </a:r>
          </a:p>
          <a:p>
            <a:r>
              <a:rPr lang="en-US" i="1" dirty="0" smtClean="0">
                <a:solidFill>
                  <a:srgbClr val="7030A0"/>
                </a:solidFill>
              </a:rPr>
              <a:t>largely unimportant</a:t>
            </a:r>
            <a:endParaRPr lang="en-GB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425" y="528851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1/f region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8825" y="5145306"/>
            <a:ext cx="1184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chopper</a:t>
            </a:r>
          </a:p>
          <a:p>
            <a:r>
              <a:rPr lang="en-US" dirty="0" smtClean="0"/>
              <a:t>stage </a:t>
            </a:r>
            <a:r>
              <a:rPr lang="en-GB" dirty="0" smtClean="0"/>
              <a:t>/</a:t>
            </a:r>
          </a:p>
          <a:p>
            <a:r>
              <a:rPr lang="en-US" dirty="0" smtClean="0"/>
              <a:t>crossover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3003" y="5158447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hite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noise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651" y="3418271"/>
            <a:ext cx="2168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well understood</a:t>
            </a:r>
            <a:endParaRPr lang="en-GB" i="1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00B050"/>
                </a:solidFill>
              </a:rPr>
              <a:t>EDMS 1792151 </a:t>
            </a:r>
            <a:r>
              <a:rPr lang="en-GB" dirty="0">
                <a:solidFill>
                  <a:srgbClr val="00B050"/>
                </a:solidFill>
              </a:rPr>
              <a:t>v.1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233087" y="3771109"/>
            <a:ext cx="1398574" cy="5145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129788" y="4157837"/>
            <a:ext cx="0" cy="3830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63282" y="1785921"/>
            <a:ext cx="11849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UNNOWN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until 2018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7566" y="1785921"/>
            <a:ext cx="1414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Poorly known</a:t>
            </a:r>
          </a:p>
          <a:p>
            <a:pPr algn="ctr"/>
            <a:r>
              <a:rPr lang="en-US" sz="1600" dirty="0" smtClean="0"/>
              <a:t>until 2018</a:t>
            </a:r>
            <a:endParaRPr lang="en-GB" sz="1600" dirty="0"/>
          </a:p>
        </p:txBody>
      </p:sp>
      <p:sp>
        <p:nvSpPr>
          <p:cNvPr id="20" name="Rectangle 19"/>
          <p:cNvSpPr/>
          <p:nvPr/>
        </p:nvSpPr>
        <p:spPr>
          <a:xfrm>
            <a:off x="258451" y="5696435"/>
            <a:ext cx="216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EDMS 1953928 </a:t>
            </a:r>
            <a:r>
              <a:rPr lang="en-GB" dirty="0">
                <a:solidFill>
                  <a:srgbClr val="00B050"/>
                </a:solidFill>
              </a:rPr>
              <a:t>v.1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451" y="523531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 understood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7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  <p:bldP spid="16" grpId="0"/>
      <p:bldP spid="17" grpId="0"/>
      <p:bldP spid="26" grpId="0"/>
      <p:bldP spid="2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DS22 improvements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51" y="1093616"/>
            <a:ext cx="5457685" cy="4074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99626" y="2585080"/>
            <a:ext cx="17930" cy="26912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77640" y="2585079"/>
            <a:ext cx="0" cy="2691256"/>
          </a:xfrm>
          <a:prstGeom prst="line">
            <a:avLst/>
          </a:prstGeom>
          <a:ln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7253" y="5254979"/>
            <a:ext cx="2267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HL-LHC Class 0 </a:t>
            </a:r>
          </a:p>
          <a:p>
            <a:pPr algn="ctr"/>
            <a:r>
              <a:rPr lang="en-US" sz="1600" dirty="0" smtClean="0"/>
              <a:t>short-term stability requirement BW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07977" y="3413901"/>
            <a:ext cx="3559639" cy="18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93660" y="3729681"/>
            <a:ext cx="3873956" cy="18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693659" y="4027349"/>
            <a:ext cx="3873957" cy="18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67615" y="3268274"/>
            <a:ext cx="2520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605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r>
              <a:rPr lang="en-US" dirty="0" smtClean="0"/>
              <a:t>220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r>
              <a:rPr lang="en-US" dirty="0" smtClean="0"/>
              <a:t>≈120 </a:t>
            </a:r>
            <a:r>
              <a:rPr lang="en-US" dirty="0" err="1" smtClean="0"/>
              <a:t>nV</a:t>
            </a:r>
            <a:r>
              <a:rPr lang="en-US" baseline="-25000" dirty="0" err="1" smtClean="0"/>
              <a:t>RMS</a:t>
            </a:r>
            <a:endParaRPr lang="en-US" baseline="-25000" dirty="0" smtClean="0"/>
          </a:p>
          <a:p>
            <a:r>
              <a:rPr lang="en-US" baseline="-25000" dirty="0" smtClean="0"/>
              <a:t>--------------------------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total: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5x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improvement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2.3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effective bits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133339" y="4293974"/>
            <a:ext cx="1692872" cy="873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5703" y="5162646"/>
            <a:ext cx="3307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Noise </a:t>
            </a:r>
            <a:r>
              <a:rPr lang="en-US" dirty="0" err="1" smtClean="0"/>
              <a:t>behaviour</a:t>
            </a:r>
            <a:r>
              <a:rPr lang="en-US" dirty="0" smtClean="0"/>
              <a:t> for </a:t>
            </a:r>
            <a:r>
              <a:rPr lang="en-US" i="1" dirty="0" smtClean="0"/>
              <a:t>f </a:t>
            </a:r>
            <a:r>
              <a:rPr lang="en-US" dirty="0" smtClean="0"/>
              <a:t>&gt;0.01 Hz</a:t>
            </a:r>
          </a:p>
          <a:p>
            <a:pPr algn="ctr"/>
            <a:r>
              <a:rPr lang="en-US" u="sng" dirty="0"/>
              <a:t>v</a:t>
            </a:r>
            <a:r>
              <a:rPr lang="en-US" u="sng" dirty="0" smtClean="0"/>
              <a:t>ery well understood</a:t>
            </a:r>
          </a:p>
          <a:p>
            <a:pPr algn="ctr"/>
            <a:r>
              <a:rPr lang="en-US" dirty="0" smtClean="0"/>
              <a:t>(LF, crossover, HF)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014" y="4985198"/>
            <a:ext cx="1468137" cy="11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noise 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replacing op amps one by one, it was determined that </a:t>
            </a:r>
            <a:r>
              <a:rPr lang="en-US" b="1" dirty="0" smtClean="0"/>
              <a:t>IC10</a:t>
            </a:r>
            <a:r>
              <a:rPr lang="en-US" dirty="0" smtClean="0"/>
              <a:t> contributes almost all of the 1/f noise. The origin is most likely its 1/f current noise.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78" y="3172524"/>
            <a:ext cx="3838809" cy="28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Culprits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DS22 box is open, higher LF noise is observed due to free air </a:t>
            </a:r>
            <a:r>
              <a:rPr lang="en-US" dirty="0" smtClean="0"/>
              <a:t>flow (TC / thermal EMFs?)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DS22 Noise Studies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3" y="2935670"/>
            <a:ext cx="8207551" cy="28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787</Words>
  <Application>Microsoft Office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Optima</vt:lpstr>
      <vt:lpstr>Wingdings</vt:lpstr>
      <vt:lpstr>CERNCorporate4-3</vt:lpstr>
      <vt:lpstr>DS22 noise studies</vt:lpstr>
      <vt:lpstr>HL-LHC Requirements</vt:lpstr>
      <vt:lpstr>Noise Measurements</vt:lpstr>
      <vt:lpstr>A bit on FFT and PSD estimation</vt:lpstr>
      <vt:lpstr>An example</vt:lpstr>
      <vt:lpstr>Unmodified DS22 Noise</vt:lpstr>
      <vt:lpstr>DS22 improvements</vt:lpstr>
      <vt:lpstr>Dominant noise source</vt:lpstr>
      <vt:lpstr>Other Culprits</vt:lpstr>
      <vt:lpstr>Reference noise</vt:lpstr>
      <vt:lpstr>LTZ1000 LF noise</vt:lpstr>
      <vt:lpstr>More on LTZ1000 LF noise</vt:lpstr>
      <vt:lpstr>Things to improve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Nikolai Beev</cp:lastModifiedBy>
  <cp:revision>64</cp:revision>
  <dcterms:created xsi:type="dcterms:W3CDTF">2012-11-30T11:04:26Z</dcterms:created>
  <dcterms:modified xsi:type="dcterms:W3CDTF">2018-04-25T16:11:21Z</dcterms:modified>
</cp:coreProperties>
</file>